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7" r:id="rId4"/>
    <p:sldId id="266" r:id="rId5"/>
    <p:sldId id="268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1" userDrawn="1">
          <p15:clr>
            <a:srgbClr val="A4A3A4"/>
          </p15:clr>
        </p15:guide>
        <p15:guide id="2" pos="4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D64808"/>
    <a:srgbClr val="660033"/>
    <a:srgbClr val="CC3300"/>
    <a:srgbClr val="EE853E"/>
    <a:srgbClr val="E58E47"/>
    <a:srgbClr val="BB4578"/>
    <a:srgbClr val="FF0066"/>
    <a:srgbClr val="FF3300"/>
    <a:srgbClr val="281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66"/>
      </p:cViewPr>
      <p:guideLst>
        <p:guide orient="horz" pos="731"/>
        <p:guide pos="4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10/07/2022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10/07/2022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10/07/2022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10/07/2022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10/07/2022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10/07/2022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10/07/2022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10/07/2022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10/07/2022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10/07/2022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71F3-6A40-49DA-BA1A-94C47BC2A057}" type="datetimeFigureOut">
              <a:rPr lang="fr-FR" smtClean="0"/>
              <a:t>10/07/2022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71F3-6A40-49DA-BA1A-94C47BC2A057}" type="datetimeFigureOut">
              <a:rPr lang="fr-FR" smtClean="0"/>
              <a:t>10/07/2022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D810C-4F1B-4556-B814-54003BF16BB2}" type="slidenum">
              <a:rPr lang="fr-FR" smtClean="0"/>
              <a:t>‹N°›</a:t>
            </a:fld>
            <a:endParaRPr lang="fr-FR"/>
          </a:p>
        </p:txBody>
      </p:sp>
    </p:spTree>
    <p:extLst/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721"/>
            <a:ext cx="12250092" cy="4364477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5" name="Groupe 64"/>
          <p:cNvGrpSpPr/>
          <p:nvPr/>
        </p:nvGrpSpPr>
        <p:grpSpPr>
          <a:xfrm>
            <a:off x="4175760" y="2724910"/>
            <a:ext cx="3840480" cy="1408177"/>
            <a:chOff x="4175760" y="2724911"/>
            <a:chExt cx="3840480" cy="1408177"/>
          </a:xfrm>
        </p:grpSpPr>
        <p:sp>
          <p:nvSpPr>
            <p:cNvPr id="4" name="Triangle isocèle 3"/>
            <p:cNvSpPr/>
            <p:nvPr/>
          </p:nvSpPr>
          <p:spPr>
            <a:xfrm rot="16200000">
              <a:off x="4431792" y="2468880"/>
              <a:ext cx="1408176" cy="1920240"/>
            </a:xfrm>
            <a:prstGeom prst="triangle">
              <a:avLst/>
            </a:prstGeom>
            <a:solidFill>
              <a:srgbClr val="321B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Triangle isocèle 4"/>
            <p:cNvSpPr/>
            <p:nvPr/>
          </p:nvSpPr>
          <p:spPr>
            <a:xfrm rot="5400000" flipH="1">
              <a:off x="6352032" y="2468879"/>
              <a:ext cx="1408176" cy="1920240"/>
            </a:xfrm>
            <a:prstGeom prst="triangle">
              <a:avLst/>
            </a:prstGeom>
            <a:solidFill>
              <a:srgbClr val="2815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9" name="ZoneTexte 28"/>
          <p:cNvSpPr txBox="1"/>
          <p:nvPr/>
        </p:nvSpPr>
        <p:spPr>
          <a:xfrm>
            <a:off x="4407468" y="3822668"/>
            <a:ext cx="3478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b="1" dirty="0" smtClean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Sciences </a:t>
            </a:r>
            <a:r>
              <a:rPr lang="fr-FR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la Nature et de la Vie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4354326" y="3885172"/>
            <a:ext cx="3616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Sciences Alimentaires (MCIL</a:t>
            </a:r>
            <a:r>
              <a:rPr lang="fr-FR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fr-FR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6332367" y="3876430"/>
            <a:ext cx="825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SNV</a:t>
            </a: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4213048" y="3885172"/>
            <a:ext cx="3478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Sciences </a:t>
            </a:r>
            <a:r>
              <a:rPr lang="fr-FR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Alimentaires 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0" y="4352847"/>
            <a:ext cx="12192000" cy="25299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Forme libre 48"/>
          <p:cNvSpPr/>
          <p:nvPr/>
        </p:nvSpPr>
        <p:spPr>
          <a:xfrm>
            <a:off x="6270171" y="4934611"/>
            <a:ext cx="2804673" cy="1083449"/>
          </a:xfrm>
          <a:custGeom>
            <a:avLst/>
            <a:gdLst>
              <a:gd name="connsiteX0" fmla="*/ 0 w 3073613"/>
              <a:gd name="connsiteY0" fmla="*/ 1083449 h 1083449"/>
              <a:gd name="connsiteX1" fmla="*/ 3073613 w 3073613"/>
              <a:gd name="connsiteY1" fmla="*/ 568618 h 1083449"/>
              <a:gd name="connsiteX2" fmla="*/ 1905640 w 3073613"/>
              <a:gd name="connsiteY2" fmla="*/ 0 h 1083449"/>
              <a:gd name="connsiteX3" fmla="*/ 0 w 3073613"/>
              <a:gd name="connsiteY3" fmla="*/ 1083449 h 1083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73613" h="1083449">
                <a:moveTo>
                  <a:pt x="0" y="1083449"/>
                </a:moveTo>
                <a:lnTo>
                  <a:pt x="3073613" y="568618"/>
                </a:lnTo>
                <a:lnTo>
                  <a:pt x="1905640" y="0"/>
                </a:lnTo>
                <a:lnTo>
                  <a:pt x="0" y="1083449"/>
                </a:lnTo>
                <a:close/>
              </a:path>
            </a:pathLst>
          </a:custGeom>
          <a:solidFill>
            <a:schemeClr val="tx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orme libre 18"/>
          <p:cNvSpPr/>
          <p:nvPr/>
        </p:nvSpPr>
        <p:spPr>
          <a:xfrm>
            <a:off x="4175760" y="3428999"/>
            <a:ext cx="1920240" cy="2679192"/>
          </a:xfrm>
          <a:custGeom>
            <a:avLst/>
            <a:gdLst>
              <a:gd name="connsiteX0" fmla="*/ 1103812 w 1920240"/>
              <a:gd name="connsiteY0" fmla="*/ 2673531 h 2679192"/>
              <a:gd name="connsiteX1" fmla="*/ 1920240 w 1920240"/>
              <a:gd name="connsiteY1" fmla="*/ 2673531 h 2679192"/>
              <a:gd name="connsiteX2" fmla="*/ 1920240 w 1920240"/>
              <a:gd name="connsiteY2" fmla="*/ 2679192 h 2679192"/>
              <a:gd name="connsiteX3" fmla="*/ 1103812 w 1920240"/>
              <a:gd name="connsiteY3" fmla="*/ 2679192 h 2679192"/>
              <a:gd name="connsiteX4" fmla="*/ 0 w 1920240"/>
              <a:gd name="connsiteY4" fmla="*/ 0 h 2679192"/>
              <a:gd name="connsiteX5" fmla="*/ 3 w 1920240"/>
              <a:gd name="connsiteY5" fmla="*/ 0 h 2679192"/>
              <a:gd name="connsiteX6" fmla="*/ 1920240 w 1920240"/>
              <a:gd name="connsiteY6" fmla="*/ 704087 h 2679192"/>
              <a:gd name="connsiteX7" fmla="*/ 1920240 w 1920240"/>
              <a:gd name="connsiteY7" fmla="*/ 2673531 h 2679192"/>
              <a:gd name="connsiteX8" fmla="*/ 1103812 w 1920240"/>
              <a:gd name="connsiteY8" fmla="*/ 2393613 h 2679192"/>
              <a:gd name="connsiteX9" fmla="*/ 1103812 w 1920240"/>
              <a:gd name="connsiteY9" fmla="*/ 2388246 h 2679192"/>
              <a:gd name="connsiteX10" fmla="*/ 1088159 w 1920240"/>
              <a:gd name="connsiteY10" fmla="*/ 2388246 h 2679192"/>
              <a:gd name="connsiteX11" fmla="*/ 0 w 1920240"/>
              <a:gd name="connsiteY11" fmla="*/ 2015163 h 2679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20240" h="2679192">
                <a:moveTo>
                  <a:pt x="1103812" y="2673531"/>
                </a:moveTo>
                <a:lnTo>
                  <a:pt x="1920240" y="2673531"/>
                </a:lnTo>
                <a:lnTo>
                  <a:pt x="1920240" y="2679192"/>
                </a:lnTo>
                <a:lnTo>
                  <a:pt x="1103812" y="2679192"/>
                </a:lnTo>
                <a:close/>
                <a:moveTo>
                  <a:pt x="0" y="0"/>
                </a:moveTo>
                <a:lnTo>
                  <a:pt x="3" y="0"/>
                </a:lnTo>
                <a:lnTo>
                  <a:pt x="1920240" y="704087"/>
                </a:lnTo>
                <a:lnTo>
                  <a:pt x="1920240" y="2673531"/>
                </a:lnTo>
                <a:lnTo>
                  <a:pt x="1103812" y="2393613"/>
                </a:lnTo>
                <a:lnTo>
                  <a:pt x="1103812" y="2388246"/>
                </a:lnTo>
                <a:lnTo>
                  <a:pt x="1088159" y="2388246"/>
                </a:lnTo>
                <a:lnTo>
                  <a:pt x="0" y="2015163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orme libre 10"/>
          <p:cNvSpPr/>
          <p:nvPr/>
        </p:nvSpPr>
        <p:spPr>
          <a:xfrm flipH="1">
            <a:off x="6096000" y="3428999"/>
            <a:ext cx="1920240" cy="2679192"/>
          </a:xfrm>
          <a:custGeom>
            <a:avLst/>
            <a:gdLst>
              <a:gd name="connsiteX0" fmla="*/ 0 w 1920240"/>
              <a:gd name="connsiteY0" fmla="*/ 2673531 h 2679192"/>
              <a:gd name="connsiteX1" fmla="*/ 1920240 w 1920240"/>
              <a:gd name="connsiteY1" fmla="*/ 2673531 h 2679192"/>
              <a:gd name="connsiteX2" fmla="*/ 1920240 w 1920240"/>
              <a:gd name="connsiteY2" fmla="*/ 2679192 h 2679192"/>
              <a:gd name="connsiteX3" fmla="*/ 0 w 1920240"/>
              <a:gd name="connsiteY3" fmla="*/ 2679192 h 2679192"/>
              <a:gd name="connsiteX4" fmla="*/ 0 w 1920240"/>
              <a:gd name="connsiteY4" fmla="*/ 0 h 2679192"/>
              <a:gd name="connsiteX5" fmla="*/ 3 w 1920240"/>
              <a:gd name="connsiteY5" fmla="*/ 0 h 2679192"/>
              <a:gd name="connsiteX6" fmla="*/ 1920240 w 1920240"/>
              <a:gd name="connsiteY6" fmla="*/ 704087 h 2679192"/>
              <a:gd name="connsiteX7" fmla="*/ 1920240 w 1920240"/>
              <a:gd name="connsiteY7" fmla="*/ 2673531 h 2679192"/>
              <a:gd name="connsiteX8" fmla="*/ 0 w 1920240"/>
              <a:gd name="connsiteY8" fmla="*/ 2015163 h 2679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20240" h="2679192">
                <a:moveTo>
                  <a:pt x="0" y="2673531"/>
                </a:moveTo>
                <a:lnTo>
                  <a:pt x="1920240" y="2673531"/>
                </a:lnTo>
                <a:lnTo>
                  <a:pt x="1920240" y="2679192"/>
                </a:lnTo>
                <a:lnTo>
                  <a:pt x="0" y="2679192"/>
                </a:lnTo>
                <a:close/>
                <a:moveTo>
                  <a:pt x="0" y="0"/>
                </a:moveTo>
                <a:lnTo>
                  <a:pt x="3" y="0"/>
                </a:lnTo>
                <a:lnTo>
                  <a:pt x="1920240" y="704087"/>
                </a:lnTo>
                <a:lnTo>
                  <a:pt x="1920240" y="2673531"/>
                </a:lnTo>
                <a:lnTo>
                  <a:pt x="0" y="2015163"/>
                </a:lnTo>
                <a:close/>
              </a:path>
            </a:pathLst>
          </a:custGeom>
          <a:solidFill>
            <a:srgbClr val="5725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orme libre 15"/>
          <p:cNvSpPr/>
          <p:nvPr/>
        </p:nvSpPr>
        <p:spPr>
          <a:xfrm>
            <a:off x="4175760" y="3681656"/>
            <a:ext cx="1103812" cy="2426535"/>
          </a:xfrm>
          <a:custGeom>
            <a:avLst/>
            <a:gdLst>
              <a:gd name="connsiteX0" fmla="*/ 0 w 1103812"/>
              <a:gd name="connsiteY0" fmla="*/ 2420874 h 2426535"/>
              <a:gd name="connsiteX1" fmla="*/ 1103812 w 1103812"/>
              <a:gd name="connsiteY1" fmla="*/ 2420874 h 2426535"/>
              <a:gd name="connsiteX2" fmla="*/ 1103812 w 1103812"/>
              <a:gd name="connsiteY2" fmla="*/ 2426535 h 2426535"/>
              <a:gd name="connsiteX3" fmla="*/ 0 w 1103812"/>
              <a:gd name="connsiteY3" fmla="*/ 2426535 h 2426535"/>
              <a:gd name="connsiteX4" fmla="*/ 689066 w 1103812"/>
              <a:gd name="connsiteY4" fmla="*/ 0 h 2426535"/>
              <a:gd name="connsiteX5" fmla="*/ 1103812 w 1103812"/>
              <a:gd name="connsiteY5" fmla="*/ 152073 h 2426535"/>
              <a:gd name="connsiteX6" fmla="*/ 1103812 w 1103812"/>
              <a:gd name="connsiteY6" fmla="*/ 2140956 h 2426535"/>
              <a:gd name="connsiteX7" fmla="*/ 689066 w 1103812"/>
              <a:gd name="connsiteY7" fmla="*/ 1998757 h 2426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3812" h="2426535">
                <a:moveTo>
                  <a:pt x="0" y="2420874"/>
                </a:moveTo>
                <a:lnTo>
                  <a:pt x="1103812" y="2420874"/>
                </a:lnTo>
                <a:lnTo>
                  <a:pt x="1103812" y="2426535"/>
                </a:lnTo>
                <a:lnTo>
                  <a:pt x="0" y="2426535"/>
                </a:lnTo>
                <a:close/>
                <a:moveTo>
                  <a:pt x="689066" y="0"/>
                </a:moveTo>
                <a:lnTo>
                  <a:pt x="1103812" y="152073"/>
                </a:lnTo>
                <a:lnTo>
                  <a:pt x="1103812" y="2140956"/>
                </a:lnTo>
                <a:lnTo>
                  <a:pt x="689066" y="1998757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orme libre 16"/>
          <p:cNvSpPr/>
          <p:nvPr/>
        </p:nvSpPr>
        <p:spPr>
          <a:xfrm flipH="1">
            <a:off x="6912428" y="3681656"/>
            <a:ext cx="1103812" cy="2426535"/>
          </a:xfrm>
          <a:custGeom>
            <a:avLst/>
            <a:gdLst>
              <a:gd name="connsiteX0" fmla="*/ 0 w 1103812"/>
              <a:gd name="connsiteY0" fmla="*/ 2420874 h 2426535"/>
              <a:gd name="connsiteX1" fmla="*/ 1103812 w 1103812"/>
              <a:gd name="connsiteY1" fmla="*/ 2420874 h 2426535"/>
              <a:gd name="connsiteX2" fmla="*/ 1103812 w 1103812"/>
              <a:gd name="connsiteY2" fmla="*/ 2426535 h 2426535"/>
              <a:gd name="connsiteX3" fmla="*/ 0 w 1103812"/>
              <a:gd name="connsiteY3" fmla="*/ 2426535 h 2426535"/>
              <a:gd name="connsiteX4" fmla="*/ 689066 w 1103812"/>
              <a:gd name="connsiteY4" fmla="*/ 0 h 2426535"/>
              <a:gd name="connsiteX5" fmla="*/ 1103812 w 1103812"/>
              <a:gd name="connsiteY5" fmla="*/ 152073 h 2426535"/>
              <a:gd name="connsiteX6" fmla="*/ 1103812 w 1103812"/>
              <a:gd name="connsiteY6" fmla="*/ 2140956 h 2426535"/>
              <a:gd name="connsiteX7" fmla="*/ 689066 w 1103812"/>
              <a:gd name="connsiteY7" fmla="*/ 1998757 h 2426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3812" h="2426535">
                <a:moveTo>
                  <a:pt x="0" y="2420874"/>
                </a:moveTo>
                <a:lnTo>
                  <a:pt x="1103812" y="2420874"/>
                </a:lnTo>
                <a:lnTo>
                  <a:pt x="1103812" y="2426535"/>
                </a:lnTo>
                <a:lnTo>
                  <a:pt x="0" y="2426535"/>
                </a:lnTo>
                <a:close/>
                <a:moveTo>
                  <a:pt x="689066" y="0"/>
                </a:moveTo>
                <a:lnTo>
                  <a:pt x="1103812" y="152073"/>
                </a:lnTo>
                <a:lnTo>
                  <a:pt x="1103812" y="2140956"/>
                </a:lnTo>
                <a:lnTo>
                  <a:pt x="689066" y="1998757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6" name="Groupe 45"/>
          <p:cNvGrpSpPr/>
          <p:nvPr/>
        </p:nvGrpSpPr>
        <p:grpSpPr>
          <a:xfrm>
            <a:off x="4176668" y="2532408"/>
            <a:ext cx="3840481" cy="1660836"/>
            <a:chOff x="4117668" y="1098598"/>
            <a:chExt cx="3840481" cy="1660836"/>
          </a:xfrm>
        </p:grpSpPr>
        <p:sp>
          <p:nvSpPr>
            <p:cNvPr id="22" name="Forme libre 21"/>
            <p:cNvSpPr/>
            <p:nvPr/>
          </p:nvSpPr>
          <p:spPr>
            <a:xfrm rot="16200000">
              <a:off x="5333819" y="-117553"/>
              <a:ext cx="1408177" cy="3840480"/>
            </a:xfrm>
            <a:custGeom>
              <a:avLst/>
              <a:gdLst>
                <a:gd name="connsiteX0" fmla="*/ 1408177 w 1408177"/>
                <a:gd name="connsiteY0" fmla="*/ 1920240 h 3840480"/>
                <a:gd name="connsiteX1" fmla="*/ 704089 w 1408177"/>
                <a:gd name="connsiteY1" fmla="*/ 3840480 h 3840480"/>
                <a:gd name="connsiteX2" fmla="*/ 1 w 1408177"/>
                <a:gd name="connsiteY2" fmla="*/ 1920240 h 3840480"/>
                <a:gd name="connsiteX3" fmla="*/ 0 w 1408177"/>
                <a:gd name="connsiteY3" fmla="*/ 1920240 h 3840480"/>
                <a:gd name="connsiteX4" fmla="*/ 704088 w 1408177"/>
                <a:gd name="connsiteY4" fmla="*/ 0 h 3840480"/>
                <a:gd name="connsiteX5" fmla="*/ 1408176 w 1408177"/>
                <a:gd name="connsiteY5" fmla="*/ 1920240 h 3840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08177" h="3840480">
                  <a:moveTo>
                    <a:pt x="1408177" y="1920240"/>
                  </a:moveTo>
                  <a:lnTo>
                    <a:pt x="704089" y="3840480"/>
                  </a:lnTo>
                  <a:lnTo>
                    <a:pt x="1" y="1920240"/>
                  </a:lnTo>
                  <a:lnTo>
                    <a:pt x="0" y="1920240"/>
                  </a:lnTo>
                  <a:lnTo>
                    <a:pt x="704088" y="0"/>
                  </a:lnTo>
                  <a:lnTo>
                    <a:pt x="1408176" y="1920240"/>
                  </a:lnTo>
                  <a:close/>
                </a:path>
              </a:pathLst>
            </a:custGeom>
            <a:solidFill>
              <a:srgbClr val="2816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Forme libre 25"/>
            <p:cNvSpPr/>
            <p:nvPr/>
          </p:nvSpPr>
          <p:spPr>
            <a:xfrm>
              <a:off x="4117669" y="1802863"/>
              <a:ext cx="1924334" cy="956571"/>
            </a:xfrm>
            <a:custGeom>
              <a:avLst/>
              <a:gdLst>
                <a:gd name="connsiteX0" fmla="*/ 6824 w 1924334"/>
                <a:gd name="connsiteY0" fmla="*/ 0 h 968991"/>
                <a:gd name="connsiteX1" fmla="*/ 1924334 w 1924334"/>
                <a:gd name="connsiteY1" fmla="*/ 709684 h 968991"/>
                <a:gd name="connsiteX2" fmla="*/ 1917510 w 1924334"/>
                <a:gd name="connsiteY2" fmla="*/ 968991 h 968991"/>
                <a:gd name="connsiteX3" fmla="*/ 0 w 1924334"/>
                <a:gd name="connsiteY3" fmla="*/ 266131 h 968991"/>
                <a:gd name="connsiteX4" fmla="*/ 6824 w 1924334"/>
                <a:gd name="connsiteY4" fmla="*/ 0 h 968991"/>
                <a:gd name="connsiteX0" fmla="*/ 2668 w 1924334"/>
                <a:gd name="connsiteY0" fmla="*/ 0 h 964834"/>
                <a:gd name="connsiteX1" fmla="*/ 1924334 w 1924334"/>
                <a:gd name="connsiteY1" fmla="*/ 705527 h 964834"/>
                <a:gd name="connsiteX2" fmla="*/ 1917510 w 1924334"/>
                <a:gd name="connsiteY2" fmla="*/ 964834 h 964834"/>
                <a:gd name="connsiteX3" fmla="*/ 0 w 1924334"/>
                <a:gd name="connsiteY3" fmla="*/ 261974 h 964834"/>
                <a:gd name="connsiteX4" fmla="*/ 2668 w 1924334"/>
                <a:gd name="connsiteY4" fmla="*/ 0 h 964834"/>
                <a:gd name="connsiteX0" fmla="*/ 2668 w 1924334"/>
                <a:gd name="connsiteY0" fmla="*/ 0 h 956571"/>
                <a:gd name="connsiteX1" fmla="*/ 1924334 w 1924334"/>
                <a:gd name="connsiteY1" fmla="*/ 697264 h 956571"/>
                <a:gd name="connsiteX2" fmla="*/ 1917510 w 1924334"/>
                <a:gd name="connsiteY2" fmla="*/ 956571 h 956571"/>
                <a:gd name="connsiteX3" fmla="*/ 0 w 1924334"/>
                <a:gd name="connsiteY3" fmla="*/ 253711 h 956571"/>
                <a:gd name="connsiteX4" fmla="*/ 2668 w 1924334"/>
                <a:gd name="connsiteY4" fmla="*/ 0 h 956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334" h="956571">
                  <a:moveTo>
                    <a:pt x="2668" y="0"/>
                  </a:moveTo>
                  <a:lnTo>
                    <a:pt x="1924334" y="697264"/>
                  </a:lnTo>
                  <a:lnTo>
                    <a:pt x="1917510" y="956571"/>
                  </a:lnTo>
                  <a:lnTo>
                    <a:pt x="0" y="253711"/>
                  </a:lnTo>
                  <a:cubicBezTo>
                    <a:pt x="889" y="166386"/>
                    <a:pt x="1779" y="87325"/>
                    <a:pt x="2668" y="0"/>
                  </a:cubicBezTo>
                  <a:close/>
                </a:path>
              </a:pathLst>
            </a:custGeom>
            <a:solidFill>
              <a:srgbClr val="351C5A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Forme libre 26"/>
            <p:cNvSpPr/>
            <p:nvPr/>
          </p:nvSpPr>
          <p:spPr>
            <a:xfrm flipH="1">
              <a:off x="6033815" y="1798704"/>
              <a:ext cx="1924334" cy="960729"/>
            </a:xfrm>
            <a:custGeom>
              <a:avLst/>
              <a:gdLst>
                <a:gd name="connsiteX0" fmla="*/ 6824 w 1924334"/>
                <a:gd name="connsiteY0" fmla="*/ 0 h 968991"/>
                <a:gd name="connsiteX1" fmla="*/ 1924334 w 1924334"/>
                <a:gd name="connsiteY1" fmla="*/ 709684 h 968991"/>
                <a:gd name="connsiteX2" fmla="*/ 1917510 w 1924334"/>
                <a:gd name="connsiteY2" fmla="*/ 968991 h 968991"/>
                <a:gd name="connsiteX3" fmla="*/ 0 w 1924334"/>
                <a:gd name="connsiteY3" fmla="*/ 266131 h 968991"/>
                <a:gd name="connsiteX4" fmla="*/ 6824 w 1924334"/>
                <a:gd name="connsiteY4" fmla="*/ 0 h 968991"/>
                <a:gd name="connsiteX0" fmla="*/ 6824 w 1924334"/>
                <a:gd name="connsiteY0" fmla="*/ 0 h 960729"/>
                <a:gd name="connsiteX1" fmla="*/ 1924334 w 1924334"/>
                <a:gd name="connsiteY1" fmla="*/ 701422 h 960729"/>
                <a:gd name="connsiteX2" fmla="*/ 1917510 w 1924334"/>
                <a:gd name="connsiteY2" fmla="*/ 960729 h 960729"/>
                <a:gd name="connsiteX3" fmla="*/ 0 w 1924334"/>
                <a:gd name="connsiteY3" fmla="*/ 257869 h 960729"/>
                <a:gd name="connsiteX4" fmla="*/ 6824 w 1924334"/>
                <a:gd name="connsiteY4" fmla="*/ 0 h 960729"/>
                <a:gd name="connsiteX0" fmla="*/ 6824 w 1924334"/>
                <a:gd name="connsiteY0" fmla="*/ 0 h 960729"/>
                <a:gd name="connsiteX1" fmla="*/ 1924334 w 1924334"/>
                <a:gd name="connsiteY1" fmla="*/ 701422 h 960729"/>
                <a:gd name="connsiteX2" fmla="*/ 1917510 w 1924334"/>
                <a:gd name="connsiteY2" fmla="*/ 960729 h 960729"/>
                <a:gd name="connsiteX3" fmla="*/ 0 w 1924334"/>
                <a:gd name="connsiteY3" fmla="*/ 257869 h 960729"/>
                <a:gd name="connsiteX4" fmla="*/ 6824 w 1924334"/>
                <a:gd name="connsiteY4" fmla="*/ 0 h 960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4334" h="960729">
                  <a:moveTo>
                    <a:pt x="6824" y="0"/>
                  </a:moveTo>
                  <a:lnTo>
                    <a:pt x="1924334" y="701422"/>
                  </a:lnTo>
                  <a:lnTo>
                    <a:pt x="1917510" y="960729"/>
                  </a:lnTo>
                  <a:lnTo>
                    <a:pt x="0" y="257869"/>
                  </a:lnTo>
                  <a:lnTo>
                    <a:pt x="6824" y="0"/>
                  </a:lnTo>
                  <a:close/>
                </a:path>
              </a:pathLst>
            </a:custGeom>
            <a:solidFill>
              <a:srgbClr val="140B23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Forme libre 41"/>
            <p:cNvSpPr/>
            <p:nvPr/>
          </p:nvSpPr>
          <p:spPr>
            <a:xfrm rot="16200000">
              <a:off x="5583992" y="613483"/>
              <a:ext cx="899645" cy="2366459"/>
            </a:xfrm>
            <a:custGeom>
              <a:avLst/>
              <a:gdLst>
                <a:gd name="connsiteX0" fmla="*/ 899645 w 899645"/>
                <a:gd name="connsiteY0" fmla="*/ 1864203 h 2366459"/>
                <a:gd name="connsiteX1" fmla="*/ 715484 w 899645"/>
                <a:gd name="connsiteY1" fmla="*/ 2366459 h 2366459"/>
                <a:gd name="connsiteX2" fmla="*/ 0 w 899645"/>
                <a:gd name="connsiteY2" fmla="*/ 477299 h 2366459"/>
                <a:gd name="connsiteX3" fmla="*/ 175009 w 899645"/>
                <a:gd name="connsiteY3" fmla="*/ 0 h 2366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9645" h="2366459">
                  <a:moveTo>
                    <a:pt x="899645" y="1864203"/>
                  </a:moveTo>
                  <a:lnTo>
                    <a:pt x="715484" y="2366459"/>
                  </a:lnTo>
                  <a:lnTo>
                    <a:pt x="0" y="477299"/>
                  </a:lnTo>
                  <a:lnTo>
                    <a:pt x="175009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Forme libre 44"/>
            <p:cNvSpPr/>
            <p:nvPr/>
          </p:nvSpPr>
          <p:spPr>
            <a:xfrm rot="5400000" flipV="1">
              <a:off x="5615702" y="645194"/>
              <a:ext cx="960597" cy="2242092"/>
            </a:xfrm>
            <a:custGeom>
              <a:avLst/>
              <a:gdLst>
                <a:gd name="connsiteX0" fmla="*/ 899646 w 899646"/>
                <a:gd name="connsiteY0" fmla="*/ 1864204 h 2366460"/>
                <a:gd name="connsiteX1" fmla="*/ 715485 w 899646"/>
                <a:gd name="connsiteY1" fmla="*/ 2366460 h 2366460"/>
                <a:gd name="connsiteX2" fmla="*/ 0 w 899646"/>
                <a:gd name="connsiteY2" fmla="*/ 477299 h 2366460"/>
                <a:gd name="connsiteX3" fmla="*/ 175010 w 899646"/>
                <a:gd name="connsiteY3" fmla="*/ 0 h 2366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9646" h="2366460">
                  <a:moveTo>
                    <a:pt x="899646" y="1864204"/>
                  </a:moveTo>
                  <a:lnTo>
                    <a:pt x="715485" y="2366460"/>
                  </a:lnTo>
                  <a:lnTo>
                    <a:pt x="0" y="477299"/>
                  </a:lnTo>
                  <a:lnTo>
                    <a:pt x="175010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" name="ZoneTexte 2"/>
          <p:cNvSpPr txBox="1"/>
          <p:nvPr/>
        </p:nvSpPr>
        <p:spPr>
          <a:xfrm>
            <a:off x="-50728" y="40178"/>
            <a:ext cx="34794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Domaine </a:t>
            </a: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/>
            <a:r>
              <a:rPr lang="fr-FR" sz="2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fr-FR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ciences </a:t>
            </a:r>
            <a:endParaRPr lang="fr-FR" sz="22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/>
            <a:r>
              <a:rPr lang="fr-FR" sz="2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</a:t>
            </a:r>
            <a:r>
              <a:rPr lang="fr-FR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lang="fr-FR" sz="2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fr-FR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ature </a:t>
            </a:r>
            <a:r>
              <a:rPr lang="fr-FR" sz="22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</a:t>
            </a:r>
            <a:r>
              <a:rPr lang="fr-FR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la </a:t>
            </a:r>
            <a:r>
              <a:rPr lang="fr-FR" sz="2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fr-FR" sz="22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ie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8431032" y="4412099"/>
            <a:ext cx="3741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Cliquez pour découvrir en détails les offres de formation de ce domaine de</a:t>
            </a:r>
            <a:r>
              <a:rPr kumimoji="0" lang="fr-FR" sz="1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formation 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9437511" y="267601"/>
            <a:ext cx="1738489" cy="1566332"/>
          </a:xfrm>
          <a:prstGeom prst="ellipse">
            <a:avLst/>
          </a:prstGeom>
          <a:solidFill>
            <a:srgbClr val="D64808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Licences </a:t>
            </a:r>
          </a:p>
          <a:p>
            <a:pPr algn="ctr"/>
            <a:r>
              <a:rPr lang="fr-FR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 </a:t>
            </a:r>
            <a:endParaRPr lang="fr-FR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9437511" y="2057143"/>
            <a:ext cx="1738489" cy="156633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Masters  </a:t>
            </a:r>
          </a:p>
          <a:p>
            <a:pPr algn="ctr"/>
            <a:r>
              <a:rPr lang="fr-FR" sz="2000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</a:t>
            </a:r>
            <a:endParaRPr lang="fr-FR" sz="2000" dirty="0">
              <a:solidFill>
                <a:srgbClr val="FFFF00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7" y="1236738"/>
            <a:ext cx="3006612" cy="295650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0" name="Flèche droite 9"/>
          <p:cNvSpPr/>
          <p:nvPr/>
        </p:nvSpPr>
        <p:spPr>
          <a:xfrm rot="5400000">
            <a:off x="9831528" y="5641390"/>
            <a:ext cx="940678" cy="425665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3651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" dur="10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" fill="hold">
                          <p:stCondLst>
                            <p:cond delay="indefinite"/>
                          </p:stCondLst>
                          <p:childTnLst>
                            <p:par>
                              <p:cTn id="1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" presetID="64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2.22222E-6 L 0 -0.37246 " pathEditMode="relative" rAng="0" ptsTypes="AA">
                                          <p:cBhvr>
                                            <p:cTn id="21" dur="2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18634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64" presetClass="path" presetSubtype="0" accel="50000" de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4896 -0.07732 L 0.15898 -0.33171 " pathEditMode="relative" rAng="0" ptsTypes="AA">
                                          <p:cBhvr>
                                            <p:cTn id="25" dur="2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0391" y="-12731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6" fill="hold">
                          <p:stCondLst>
                            <p:cond delay="indefinite"/>
                          </p:stCondLst>
                          <p:childTnLst>
                            <p:par>
                              <p:cTn id="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8" presetID="64" presetClass="path" presetSubtype="0" accel="50000" de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7344 -0.08843 L -0.12956 -0.33079 " pathEditMode="relative" rAng="0" ptsTypes="AA">
                                          <p:cBhvr>
                                            <p:cTn id="29" dur="20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812" y="-1213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64" presetClass="path" presetSubtype="0" accel="50000" de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7734 -0.12778 L -0.12292 -0.27986 " pathEditMode="relative" rAng="0" ptsTypes="AA">
                                          <p:cBhvr>
                                            <p:cTn id="33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013" y="-761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2" presetClass="entr" presetSubtype="1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8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9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0" fill="hold">
                          <p:stCondLst>
                            <p:cond delay="indefinite"/>
                          </p:stCondLst>
                          <p:childTnLst>
                            <p:par>
                              <p:cTn id="4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2" presetID="2" presetClass="entr" presetSubtype="4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4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5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6" fill="hold">
                          <p:stCondLst>
                            <p:cond delay="indefinite"/>
                          </p:stCondLst>
                          <p:childTnLst>
                            <p:par>
                              <p:cTn id="4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8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3" dur="1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8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9" grpId="0"/>
          <p:bldP spid="52" grpId="0"/>
          <p:bldP spid="62" grpId="0"/>
          <p:bldP spid="3" grpId="0"/>
          <p:bldP spid="31" grpId="0"/>
          <p:bldP spid="25" grpId="0" animBg="1"/>
          <p:bldP spid="28" grpId="0" animBg="1"/>
          <p:bldP spid="10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" dur="10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" fill="hold">
                          <p:stCondLst>
                            <p:cond delay="indefinite"/>
                          </p:stCondLst>
                          <p:childTnLst>
                            <p:par>
                              <p:cTn id="1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" presetID="64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2.22222E-6 L 0 -0.37246 " pathEditMode="relative" rAng="0" ptsTypes="AA">
                                          <p:cBhvr>
                                            <p:cTn id="21" dur="2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18634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64" presetClass="path" presetSubtype="0" accel="50000" de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4896 -0.07732 L 0.15898 -0.33171 " pathEditMode="relative" rAng="0" ptsTypes="AA">
                                          <p:cBhvr>
                                            <p:cTn id="25" dur="2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0391" y="-12731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6" fill="hold">
                          <p:stCondLst>
                            <p:cond delay="indefinite"/>
                          </p:stCondLst>
                          <p:childTnLst>
                            <p:par>
                              <p:cTn id="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8" presetID="64" presetClass="path" presetSubtype="0" accel="50000" de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7344 -0.08843 L -0.12956 -0.33079 " pathEditMode="relative" rAng="0" ptsTypes="AA">
                                          <p:cBhvr>
                                            <p:cTn id="29" dur="20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812" y="-1213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64" presetClass="path" presetSubtype="0" accel="50000" decel="5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7734 -0.12778 L -0.12292 -0.27986 " pathEditMode="relative" rAng="0" ptsTypes="AA">
                                          <p:cBhvr>
                                            <p:cTn id="33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013" y="-761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9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0" fill="hold">
                          <p:stCondLst>
                            <p:cond delay="indefinite"/>
                          </p:stCondLst>
                          <p:childTnLst>
                            <p:par>
                              <p:cTn id="4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2" presetID="2" presetClass="entr" presetSubtype="4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5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6" fill="hold">
                          <p:stCondLst>
                            <p:cond delay="indefinite"/>
                          </p:stCondLst>
                          <p:childTnLst>
                            <p:par>
                              <p:cTn id="4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8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3" dur="1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58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9" grpId="0"/>
          <p:bldP spid="52" grpId="0"/>
          <p:bldP spid="62" grpId="0"/>
          <p:bldP spid="3" grpId="0"/>
          <p:bldP spid="31" grpId="0"/>
          <p:bldP spid="25" grpId="0" animBg="1"/>
          <p:bldP spid="28" grpId="0" animBg="1"/>
          <p:bldP spid="10" grpId="0" animBg="1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52000">
              <a:schemeClr val="accent6">
                <a:lumMod val="20000"/>
                <a:lumOff val="8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4539" y="2921169"/>
            <a:ext cx="406698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smtClean="0">
                <a:solidFill>
                  <a:srgbClr val="C00000"/>
                </a:solidFill>
                <a:latin typeface="Tahoma" panose="020B0604030504040204" pitchFamily="34" charset="0"/>
              </a:rPr>
              <a:t>LICENCES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785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52000">
              <a:schemeClr val="accent6">
                <a:lumMod val="20000"/>
                <a:lumOff val="8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e 25"/>
          <p:cNvGrpSpPr/>
          <p:nvPr/>
        </p:nvGrpSpPr>
        <p:grpSpPr>
          <a:xfrm>
            <a:off x="897655" y="183203"/>
            <a:ext cx="10555205" cy="848031"/>
            <a:chOff x="1667436" y="309654"/>
            <a:chExt cx="9484119" cy="848031"/>
          </a:xfrm>
        </p:grpSpPr>
        <p:sp>
          <p:nvSpPr>
            <p:cNvPr id="3" name="Rectangle à coins arrondis 2">
              <a:hlinkClick r:id="" action="ppaction://noaction"/>
            </p:cNvPr>
            <p:cNvSpPr/>
            <p:nvPr/>
          </p:nvSpPr>
          <p:spPr>
            <a:xfrm>
              <a:off x="1667436" y="309654"/>
              <a:ext cx="9484119" cy="468000"/>
            </a:xfrm>
            <a:prstGeom prst="roundRect">
              <a:avLst/>
            </a:prstGeom>
            <a:solidFill>
              <a:srgbClr val="FC7A6C"/>
            </a:solidFill>
            <a:ln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ZoneTexte 4"/>
            <p:cNvSpPr txBox="1"/>
            <p:nvPr/>
          </p:nvSpPr>
          <p:spPr>
            <a:xfrm>
              <a:off x="1748616" y="326688"/>
              <a:ext cx="940293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Domaine</a:t>
              </a: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d’accès</a:t>
              </a: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  : </a:t>
              </a:r>
              <a:r>
                <a:rPr lang="fr-FR" sz="24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D00LAL01 </a:t>
              </a:r>
              <a:r>
                <a:rPr kumimoji="0" lang="fr-FR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Sciences de la Nature et de la Vie</a:t>
              </a:r>
            </a:p>
          </p:txBody>
        </p:sp>
      </p:grpSp>
      <p:sp>
        <p:nvSpPr>
          <p:cNvPr id="6" name="Rectangle 5"/>
          <p:cNvSpPr/>
          <p:nvPr/>
        </p:nvSpPr>
        <p:spPr>
          <a:xfrm>
            <a:off x="596350" y="1242293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Sciences 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biologiques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6350" y="1623975"/>
            <a:ext cx="15163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Biochimie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596350" y="1953320"/>
            <a:ext cx="1876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Microbiologie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596350" y="2282665"/>
            <a:ext cx="3681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Biologie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physiologie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animale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6350" y="2673396"/>
            <a:ext cx="37488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Biologie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physiologie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végétale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348413" y="1242293"/>
            <a:ext cx="36279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Ecologie et environnement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348413" y="1589133"/>
            <a:ext cx="3180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Ecologie et environnement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380986" y="1914593"/>
            <a:ext cx="29674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Sciences alimentaires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348413" y="2314703"/>
            <a:ext cx="42457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Alimentation, nutrition et pathologies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96350" y="4657441"/>
            <a:ext cx="51430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Emballage et qualité (Licence professionnelle)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96350" y="5684860"/>
            <a:ext cx="29674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Sciences alimentaires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96350" y="6079494"/>
            <a:ext cx="89222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Contrôle de qualité et analyse des aliments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*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*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Master à cursus intégré de licence (MCIL): (formation à Bac+5 Licence et Master)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96350" y="4283412"/>
            <a:ext cx="29674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Sciences alimentaires</a:t>
            </a:r>
          </a:p>
        </p:txBody>
      </p:sp>
      <p:grpSp>
        <p:nvGrpSpPr>
          <p:cNvPr id="27" name="Groupe 26"/>
          <p:cNvGrpSpPr/>
          <p:nvPr/>
        </p:nvGrpSpPr>
        <p:grpSpPr>
          <a:xfrm>
            <a:off x="-672662" y="3726642"/>
            <a:ext cx="13081833" cy="471760"/>
            <a:chOff x="-672662" y="3632052"/>
            <a:chExt cx="13081833" cy="471760"/>
          </a:xfrm>
        </p:grpSpPr>
        <p:sp>
          <p:nvSpPr>
            <p:cNvPr id="24" name="Rectangle à coins arrondis 23">
              <a:hlinkClick r:id="" action="ppaction://noaction"/>
            </p:cNvPr>
            <p:cNvSpPr/>
            <p:nvPr/>
          </p:nvSpPr>
          <p:spPr>
            <a:xfrm>
              <a:off x="982980" y="3635812"/>
              <a:ext cx="10469880" cy="468000"/>
            </a:xfrm>
            <a:prstGeom prst="roundRect">
              <a:avLst/>
            </a:prstGeom>
            <a:solidFill>
              <a:srgbClr val="FC7A6C"/>
            </a:solidFill>
            <a:ln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ZoneTexte 3"/>
            <p:cNvSpPr txBox="1"/>
            <p:nvPr/>
          </p:nvSpPr>
          <p:spPr>
            <a:xfrm>
              <a:off x="-672662" y="3632052"/>
              <a:ext cx="13081833" cy="4675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kumimoji="0" lang="en-US" sz="2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</a:t>
              </a:r>
              <a:r>
                <a:rPr kumimoji="0" lang="en-US" sz="22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Filière</a:t>
              </a:r>
              <a:r>
                <a:rPr kumimoji="0" lang="en-US" sz="2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kumimoji="0" lang="en-US" sz="2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d’accès </a:t>
              </a: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: </a:t>
              </a:r>
              <a:r>
                <a:rPr lang="fr-FR" sz="22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D07FPN01 </a:t>
              </a:r>
              <a:r>
                <a:rPr kumimoji="0" lang="fr-FR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Sciences Alimentaires </a:t>
              </a:r>
              <a:r>
                <a:rPr kumimoji="0" lang="fr-FR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(filière à recrutement national</a:t>
              </a:r>
              <a:r>
                <a:rPr kumimoji="0" lang="fr-FR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)</a:t>
              </a:r>
              <a:endPara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4528556" y="709126"/>
            <a:ext cx="37048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Licences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académiques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5" name="Groupe 24"/>
          <p:cNvGrpSpPr/>
          <p:nvPr/>
        </p:nvGrpSpPr>
        <p:grpSpPr>
          <a:xfrm>
            <a:off x="-672662" y="5111320"/>
            <a:ext cx="13081833" cy="471760"/>
            <a:chOff x="-672662" y="3632052"/>
            <a:chExt cx="13081833" cy="471760"/>
          </a:xfrm>
        </p:grpSpPr>
        <p:sp>
          <p:nvSpPr>
            <p:cNvPr id="32" name="Rectangle à coins arrondis 31">
              <a:hlinkClick r:id="" action="ppaction://noaction"/>
            </p:cNvPr>
            <p:cNvSpPr/>
            <p:nvPr/>
          </p:nvSpPr>
          <p:spPr>
            <a:xfrm>
              <a:off x="982980" y="3635812"/>
              <a:ext cx="10469880" cy="468000"/>
            </a:xfrm>
            <a:prstGeom prst="roundRect">
              <a:avLst/>
            </a:prstGeom>
            <a:solidFill>
              <a:srgbClr val="FC7A6C"/>
            </a:solidFill>
            <a:ln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ZoneTexte 32"/>
            <p:cNvSpPr txBox="1"/>
            <p:nvPr/>
          </p:nvSpPr>
          <p:spPr>
            <a:xfrm>
              <a:off x="-672662" y="3632052"/>
              <a:ext cx="13081833" cy="4675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kumimoji="0" lang="en-US" sz="2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</a:t>
              </a:r>
              <a:r>
                <a:rPr kumimoji="0" lang="en-US" sz="22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Filière</a:t>
              </a:r>
              <a:r>
                <a:rPr kumimoji="0" lang="en-US" sz="2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kumimoji="0" lang="en-US" sz="2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d’accès </a:t>
              </a:r>
              <a:r>
                <a:rPr kumimoji="0" lang="en-US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: </a:t>
              </a:r>
              <a:r>
                <a:rPr lang="fr-FR" sz="22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D07IAN01 </a:t>
              </a:r>
              <a:r>
                <a:rPr kumimoji="0" lang="fr-FR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Sciences Alimentaires </a:t>
              </a:r>
              <a:r>
                <a:rPr kumimoji="0" lang="fr-FR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(filière à recrutement national</a:t>
              </a:r>
              <a:r>
                <a:rPr kumimoji="0" lang="fr-FR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)</a:t>
              </a:r>
              <a:endPara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6422791" y="2665813"/>
            <a:ext cx="23086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Biotechnologies </a:t>
            </a: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422791" y="3027084"/>
            <a:ext cx="3340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fr-FR" dirty="0" smtClean="0">
                <a:solidFill>
                  <a:srgbClr val="211D1E"/>
                </a:solidFill>
                <a:latin typeface="Tahoma" panose="020B0604030504040204" pitchFamily="34" charset="0"/>
              </a:rPr>
              <a:t>Biotechnologie microbienne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9428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1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" fill="hold">
                          <p:stCondLst>
                            <p:cond delay="indefinite"/>
                          </p:stCondLst>
                          <p:childTnLst>
                            <p:par>
                              <p:cTn id="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9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4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5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0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1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2" fill="hold">
                          <p:stCondLst>
                            <p:cond delay="indefinite"/>
                          </p:stCondLst>
                          <p:childTnLst>
                            <p:par>
                              <p:cTn id="4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4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6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8" fill="hold">
                          <p:stCondLst>
                            <p:cond delay="indefinite"/>
                          </p:stCondLst>
                          <p:childTnLst>
                            <p:par>
                              <p:cTn id="4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0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4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5" fill="hold">
                          <p:stCondLst>
                            <p:cond delay="indefinite"/>
                          </p:stCondLst>
                          <p:childTnLst>
                            <p:par>
                              <p:cTn id="5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7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9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60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1" fill="hold">
                          <p:stCondLst>
                            <p:cond delay="indefinite"/>
                          </p:stCondLst>
                          <p:childTnLst>
                            <p:par>
                              <p:cTn id="6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3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7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8" fill="hold">
                          <p:stCondLst>
                            <p:cond delay="indefinite"/>
                          </p:stCondLst>
                          <p:childTnLst>
                            <p:par>
                              <p:cTn id="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0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2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73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4" fill="hold">
                          <p:stCondLst>
                            <p:cond delay="indefinite"/>
                          </p:stCondLst>
                          <p:childTnLst>
                            <p:par>
                              <p:cTn id="7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6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0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1" fill="hold">
                          <p:stCondLst>
                            <p:cond delay="indefinite"/>
                          </p:stCondLst>
                          <p:childTnLst>
                            <p:par>
                              <p:cTn id="8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3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85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6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7" fill="hold">
                          <p:stCondLst>
                            <p:cond delay="indefinite"/>
                          </p:stCondLst>
                          <p:childTnLst>
                            <p:par>
                              <p:cTn id="8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9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1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2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3" fill="hold">
                          <p:stCondLst>
                            <p:cond delay="indefinite"/>
                          </p:stCondLst>
                          <p:childTnLst>
                            <p:par>
                              <p:cTn id="9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5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9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0" fill="hold">
                          <p:stCondLst>
                            <p:cond delay="indefinite"/>
                          </p:stCondLst>
                          <p:childTnLst>
                            <p:par>
                              <p:cTn id="10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2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04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05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6" fill="hold">
                          <p:stCondLst>
                            <p:cond delay="indefinite"/>
                          </p:stCondLst>
                          <p:childTnLst>
                            <p:par>
                              <p:cTn id="10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8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2" fill="hold">
                          <p:stCondLst>
                            <p:cond delay="indefinite"/>
                          </p:stCondLst>
                          <p:childTnLst>
                            <p:par>
                              <p:cTn id="11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4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6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7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8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9" fill="hold">
                          <p:stCondLst>
                            <p:cond delay="indefinite"/>
                          </p:stCondLst>
                          <p:childTnLst>
                            <p:par>
                              <p:cTn id="1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1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23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4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/>
          <p:bldP spid="7" grpId="0"/>
          <p:bldP spid="8" grpId="0"/>
          <p:bldP spid="9" grpId="0"/>
          <p:bldP spid="10" grpId="0"/>
          <p:bldP spid="13" grpId="0"/>
          <p:bldP spid="14" grpId="0"/>
          <p:bldP spid="15" grpId="0"/>
          <p:bldP spid="16" grpId="0"/>
          <p:bldP spid="20" grpId="0"/>
          <p:bldP spid="21" grpId="0"/>
          <p:bldP spid="22" grpId="0"/>
          <p:bldP spid="23" grpId="0"/>
          <p:bldP spid="31" grpId="0"/>
          <p:bldP spid="34" grpId="0"/>
          <p:bldP spid="35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1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1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" fill="hold">
                          <p:stCondLst>
                            <p:cond delay="indefinite"/>
                          </p:stCondLst>
                          <p:childTnLst>
                            <p:par>
                              <p:cTn id="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" dur="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" dur="500"/>
                                            <p:tgtEl>
                                              <p:spTgt spid="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2" fill="hold">
                          <p:stCondLst>
                            <p:cond delay="indefinite"/>
                          </p:stCondLst>
                          <p:childTnLst>
                            <p:par>
                              <p:cTn id="4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4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6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7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8" fill="hold">
                          <p:stCondLst>
                            <p:cond delay="indefinite"/>
                          </p:stCondLst>
                          <p:childTnLst>
                            <p:par>
                              <p:cTn id="4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0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2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4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5" fill="hold">
                          <p:stCondLst>
                            <p:cond delay="indefinite"/>
                          </p:stCondLst>
                          <p:childTnLst>
                            <p:par>
                              <p:cTn id="5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7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9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0" dur="5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1" fill="hold">
                          <p:stCondLst>
                            <p:cond delay="indefinite"/>
                          </p:stCondLst>
                          <p:childTnLst>
                            <p:par>
                              <p:cTn id="6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3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5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6" dur="5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7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8" fill="hold">
                          <p:stCondLst>
                            <p:cond delay="indefinite"/>
                          </p:stCondLst>
                          <p:childTnLst>
                            <p:par>
                              <p:cTn id="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0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2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3" dur="5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4" fill="hold">
                          <p:stCondLst>
                            <p:cond delay="indefinite"/>
                          </p:stCondLst>
                          <p:childTnLst>
                            <p:par>
                              <p:cTn id="7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6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0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1" fill="hold">
                          <p:stCondLst>
                            <p:cond delay="indefinite"/>
                          </p:stCondLst>
                          <p:childTnLst>
                            <p:par>
                              <p:cTn id="8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3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5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6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7" fill="hold">
                          <p:stCondLst>
                            <p:cond delay="indefinite"/>
                          </p:stCondLst>
                          <p:childTnLst>
                            <p:par>
                              <p:cTn id="8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9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1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2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3" fill="hold">
                          <p:stCondLst>
                            <p:cond delay="indefinite"/>
                          </p:stCondLst>
                          <p:childTnLst>
                            <p:par>
                              <p:cTn id="9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5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9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0" fill="hold">
                          <p:stCondLst>
                            <p:cond delay="indefinite"/>
                          </p:stCondLst>
                          <p:childTnLst>
                            <p:par>
                              <p:cTn id="10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2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4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5" dur="5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6" fill="hold">
                          <p:stCondLst>
                            <p:cond delay="indefinite"/>
                          </p:stCondLst>
                          <p:childTnLst>
                            <p:par>
                              <p:cTn id="10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8" presetID="2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0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2" fill="hold">
                          <p:stCondLst>
                            <p:cond delay="indefinite"/>
                          </p:stCondLst>
                          <p:childTnLst>
                            <p:par>
                              <p:cTn id="11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4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6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7" dur="5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8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9" fill="hold">
                          <p:stCondLst>
                            <p:cond delay="indefinite"/>
                          </p:stCondLst>
                          <p:childTnLst>
                            <p:par>
                              <p:cTn id="1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1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3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4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/>
          <p:bldP spid="7" grpId="0"/>
          <p:bldP spid="8" grpId="0"/>
          <p:bldP spid="9" grpId="0"/>
          <p:bldP spid="10" grpId="0"/>
          <p:bldP spid="13" grpId="0"/>
          <p:bldP spid="14" grpId="0"/>
          <p:bldP spid="15" grpId="0"/>
          <p:bldP spid="16" grpId="0"/>
          <p:bldP spid="20" grpId="0"/>
          <p:bldP spid="21" grpId="0"/>
          <p:bldP spid="22" grpId="0"/>
          <p:bldP spid="23" grpId="0"/>
          <p:bldP spid="31" grpId="0"/>
          <p:bldP spid="34" grpId="0"/>
          <p:bldP spid="35" grpId="0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52000">
              <a:schemeClr val="accent6">
                <a:lumMod val="20000"/>
                <a:lumOff val="8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188846" y="3006229"/>
            <a:ext cx="43282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smtClean="0">
                <a:solidFill>
                  <a:srgbClr val="C00000"/>
                </a:solidFill>
                <a:latin typeface="Tahoma" panose="020B0604030504040204" pitchFamily="34" charset="0"/>
              </a:rPr>
              <a:t>MASTERS </a:t>
            </a:r>
            <a:endParaRPr lang="en-US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62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52000">
              <a:schemeClr val="accent6">
                <a:lumMod val="20000"/>
                <a:lumOff val="8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4739857" y="49641"/>
            <a:ext cx="37048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Masters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académiques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8840" y="4835737"/>
            <a:ext cx="48599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Qualité des produits et sécurité alimentaire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1603" y="1037462"/>
            <a:ext cx="2500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Biochimie appliquée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38840" y="1344208"/>
            <a:ext cx="2908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Biochimie fondamentale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38840" y="1685458"/>
            <a:ext cx="2558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Pharmacotoxicologie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38840" y="2081108"/>
            <a:ext cx="4299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Génétique fondamentale et appliquée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61603" y="2467083"/>
            <a:ext cx="28607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Microbiologie appliquée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71542" y="3272487"/>
            <a:ext cx="3268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Microbiologie fondamentale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71542" y="3611849"/>
            <a:ext cx="2135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Biologie animale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52858" y="2903155"/>
            <a:ext cx="3193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Biologie de la conservation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29710" y="4466405"/>
            <a:ext cx="41392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Production et transformation laitière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71542" y="568512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Sciences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biologiques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61603" y="3999820"/>
            <a:ext cx="29674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Sciences alimentaires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094462" y="637352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Ecologie et </a:t>
            </a: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environnement</a:t>
            </a: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097504" y="2565185"/>
            <a:ext cx="22333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Biotechnologies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053934" y="2949906"/>
            <a:ext cx="32688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Biotechnologie microbienne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094462" y="1417724"/>
            <a:ext cx="26280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Ecologie microbienne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094462" y="1775666"/>
            <a:ext cx="3979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Biodiversité et sécurité alimentaire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094462" y="1042954"/>
            <a:ext cx="1314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Ecologie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053934" y="216664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Toxicologie industrielle </a:t>
            </a:r>
            <a:r>
              <a:rPr kumimoji="0" lang="fr-F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et environnementale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48489" y="6318317"/>
            <a:ext cx="452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  <a:defRPr/>
            </a:pPr>
            <a:r>
              <a:rPr lang="fr-FR" dirty="0">
                <a:solidFill>
                  <a:srgbClr val="211D1E"/>
                </a:solidFill>
                <a:latin typeface="Tahoma" panose="020B0604030504040204" pitchFamily="34" charset="0"/>
              </a:rPr>
              <a:t>Conservation des aliments et emballage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79872" y="5537003"/>
            <a:ext cx="29674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Sciences alimentaires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836987" y="5154337"/>
            <a:ext cx="39212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Masters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professionnels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 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852910" y="5948985"/>
            <a:ext cx="25791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  <a:defRPr/>
            </a:pPr>
            <a:r>
              <a:rPr lang="fr-FR" dirty="0">
                <a:solidFill>
                  <a:srgbClr val="211D1E"/>
                </a:solidFill>
                <a:latin typeface="Tahoma" panose="020B0604030504040204" pitchFamily="34" charset="0"/>
              </a:rPr>
              <a:t>Biotechnologie santé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29710" y="5955856"/>
            <a:ext cx="48599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Qualité des produits et sécurité alimentaire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11D1E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06126" y="5595042"/>
            <a:ext cx="22333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rgbClr val="211D1E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t>Biotechnologies</a:t>
            </a:r>
          </a:p>
        </p:txBody>
      </p:sp>
    </p:spTree>
    <p:extLst>
      <p:ext uri="{BB962C8B-B14F-4D97-AF65-F5344CB8AC3E}">
        <p14:creationId xmlns:p14="http://schemas.microsoft.com/office/powerpoint/2010/main" val="957633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" dur="10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" fill="hold">
                          <p:stCondLst>
                            <p:cond delay="indefinite"/>
                          </p:stCondLst>
                          <p:childTnLst>
                            <p:par>
                              <p:cTn id="1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2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3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8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9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4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5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0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2" fill="hold">
                          <p:stCondLst>
                            <p:cond delay="indefinite"/>
                          </p:stCondLst>
                          <p:childTnLst>
                            <p:par>
                              <p:cTn id="4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4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6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8" fill="hold">
                          <p:stCondLst>
                            <p:cond delay="indefinite"/>
                          </p:stCondLst>
                          <p:childTnLst>
                            <p:par>
                              <p:cTn id="4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0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2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3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8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9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0" fill="hold">
                          <p:stCondLst>
                            <p:cond delay="indefinite"/>
                          </p:stCondLst>
                          <p:childTnLst>
                            <p:par>
                              <p:cTn id="6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2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64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65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6" fill="hold">
                          <p:stCondLst>
                            <p:cond delay="indefinite"/>
                          </p:stCondLst>
                          <p:childTnLst>
                            <p:par>
                              <p:cTn id="6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8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2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3" fill="hold">
                          <p:stCondLst>
                            <p:cond delay="indefinite"/>
                          </p:stCondLst>
                          <p:childTnLst>
                            <p:par>
                              <p:cTn id="7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5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77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78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9" fill="hold">
                          <p:stCondLst>
                            <p:cond delay="indefinite"/>
                          </p:stCondLst>
                          <p:childTnLst>
                            <p:par>
                              <p:cTn id="8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1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83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84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5" fill="hold">
                          <p:stCondLst>
                            <p:cond delay="indefinite"/>
                          </p:stCondLst>
                          <p:childTnLst>
                            <p:par>
                              <p:cTn id="8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7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9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1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2" fill="hold">
                          <p:stCondLst>
                            <p:cond delay="indefinite"/>
                          </p:stCondLst>
                          <p:childTnLst>
                            <p:par>
                              <p:cTn id="9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4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9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9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8" fill="hold">
                          <p:stCondLst>
                            <p:cond delay="indefinite"/>
                          </p:stCondLst>
                          <p:childTnLst>
                            <p:par>
                              <p:cTn id="9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0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02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03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4" fill="hold">
                          <p:stCondLst>
                            <p:cond delay="indefinite"/>
                          </p:stCondLst>
                          <p:childTnLst>
                            <p:par>
                              <p:cTn id="10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6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08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09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0" fill="hold">
                          <p:stCondLst>
                            <p:cond delay="indefinite"/>
                          </p:stCondLst>
                          <p:childTnLst>
                            <p:par>
                              <p:cTn id="11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2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14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15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6" fill="hold">
                          <p:stCondLst>
                            <p:cond delay="indefinite"/>
                          </p:stCondLst>
                          <p:childTnLst>
                            <p:par>
                              <p:cTn id="11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8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0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2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3" fill="hold">
                          <p:stCondLst>
                            <p:cond delay="indefinite"/>
                          </p:stCondLst>
                          <p:childTnLst>
                            <p:par>
                              <p:cTn id="1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5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27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8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9" fill="hold">
                          <p:stCondLst>
                            <p:cond delay="indefinite"/>
                          </p:stCondLst>
                          <p:childTnLst>
                            <p:par>
                              <p:cTn id="1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1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3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4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5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6" dur="10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7" fill="hold">
                          <p:stCondLst>
                            <p:cond delay="indefinite"/>
                          </p:stCondLst>
                          <p:childTnLst>
                            <p:par>
                              <p:cTn id="13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9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1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2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3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4" fill="hold">
                          <p:stCondLst>
                            <p:cond delay="indefinite"/>
                          </p:stCondLst>
                          <p:childTnLst>
                            <p:par>
                              <p:cTn id="1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46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48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49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0" fill="hold">
                          <p:stCondLst>
                            <p:cond delay="indefinite"/>
                          </p:stCondLst>
                          <p:childTnLst>
                            <p:par>
                              <p:cTn id="15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2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54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55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6" fill="hold">
                          <p:stCondLst>
                            <p:cond delay="indefinite"/>
                          </p:stCondLst>
                          <p:childTnLst>
                            <p:par>
                              <p:cTn id="15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8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0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1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2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63" fill="hold">
                          <p:stCondLst>
                            <p:cond delay="indefinite"/>
                          </p:stCondLst>
                          <p:childTnLst>
                            <p:par>
                              <p:cTn id="16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5" presetID="2" presetClass="entr" presetSubtype="8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67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68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5" grpId="0"/>
          <p:bldP spid="2" grpId="0"/>
          <p:bldP spid="11" grpId="0"/>
          <p:bldP spid="12" grpId="0"/>
          <p:bldP spid="17" grpId="0"/>
          <p:bldP spid="18" grpId="0"/>
          <p:bldP spid="19" grpId="0"/>
          <p:bldP spid="32" grpId="0"/>
          <p:bldP spid="33" grpId="0"/>
          <p:bldP spid="34" grpId="0"/>
          <p:bldP spid="35" grpId="0"/>
          <p:bldP spid="36" grpId="0"/>
          <p:bldP spid="37" grpId="0"/>
          <p:bldP spid="39" grpId="0"/>
          <p:bldP spid="40" grpId="0"/>
          <p:bldP spid="41" grpId="0"/>
          <p:bldP spid="42" grpId="0"/>
          <p:bldP spid="43" grpId="0"/>
          <p:bldP spid="44" grpId="0"/>
          <p:bldP spid="45" grpId="0"/>
          <p:bldP spid="46" grpId="0"/>
          <p:bldP spid="47" grpId="0"/>
          <p:bldP spid="48" grpId="0"/>
          <p:bldP spid="26" grpId="0"/>
          <p:bldP spid="27" grpId="0"/>
          <p:bldP spid="28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" dur="10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" fill="hold">
                          <p:stCondLst>
                            <p:cond delay="indefinite"/>
                          </p:stCondLst>
                          <p:childTnLst>
                            <p:par>
                              <p:cTn id="1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4" fill="hold">
                          <p:stCondLst>
                            <p:cond delay="indefinite"/>
                          </p:stCondLst>
                          <p:childTnLst>
                            <p:par>
                              <p:cTn id="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6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6" fill="hold">
                          <p:stCondLst>
                            <p:cond delay="indefinite"/>
                          </p:stCondLst>
                          <p:childTnLst>
                            <p:par>
                              <p:cTn id="3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8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2" fill="hold">
                          <p:stCondLst>
                            <p:cond delay="indefinite"/>
                          </p:stCondLst>
                          <p:childTnLst>
                            <p:par>
                              <p:cTn id="4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4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6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7" dur="5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8" fill="hold">
                          <p:stCondLst>
                            <p:cond delay="indefinite"/>
                          </p:stCondLst>
                          <p:childTnLst>
                            <p:par>
                              <p:cTn id="4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0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2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3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8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9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0" fill="hold">
                          <p:stCondLst>
                            <p:cond delay="indefinite"/>
                          </p:stCondLst>
                          <p:childTnLst>
                            <p:par>
                              <p:cTn id="6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2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4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5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6" fill="hold">
                          <p:stCondLst>
                            <p:cond delay="indefinite"/>
                          </p:stCondLst>
                          <p:childTnLst>
                            <p:par>
                              <p:cTn id="6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8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0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1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2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3" fill="hold">
                          <p:stCondLst>
                            <p:cond delay="indefinite"/>
                          </p:stCondLst>
                          <p:childTnLst>
                            <p:par>
                              <p:cTn id="7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5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7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8" dur="500" fill="hold"/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9" fill="hold">
                          <p:stCondLst>
                            <p:cond delay="indefinite"/>
                          </p:stCondLst>
                          <p:childTnLst>
                            <p:par>
                              <p:cTn id="8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1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3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4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5" fill="hold">
                          <p:stCondLst>
                            <p:cond delay="indefinite"/>
                          </p:stCondLst>
                          <p:childTnLst>
                            <p:par>
                              <p:cTn id="8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7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9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1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2" fill="hold">
                          <p:stCondLst>
                            <p:cond delay="indefinite"/>
                          </p:stCondLst>
                          <p:childTnLst>
                            <p:par>
                              <p:cTn id="9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4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6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7" dur="5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8" fill="hold">
                          <p:stCondLst>
                            <p:cond delay="indefinite"/>
                          </p:stCondLst>
                          <p:childTnLst>
                            <p:par>
                              <p:cTn id="9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0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2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3" dur="5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4" fill="hold">
                          <p:stCondLst>
                            <p:cond delay="indefinite"/>
                          </p:stCondLst>
                          <p:childTnLst>
                            <p:par>
                              <p:cTn id="10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6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8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9" dur="5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0" fill="hold">
                          <p:stCondLst>
                            <p:cond delay="indefinite"/>
                          </p:stCondLst>
                          <p:childTnLst>
                            <p:par>
                              <p:cTn id="11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2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4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5" dur="5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6" fill="hold">
                          <p:stCondLst>
                            <p:cond delay="indefinite"/>
                          </p:stCondLst>
                          <p:childTnLst>
                            <p:par>
                              <p:cTn id="11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8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0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1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2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3" fill="hold">
                          <p:stCondLst>
                            <p:cond delay="indefinite"/>
                          </p:stCondLst>
                          <p:childTnLst>
                            <p:par>
                              <p:cTn id="1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5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7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8" dur="5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9" fill="hold">
                          <p:stCondLst>
                            <p:cond delay="indefinite"/>
                          </p:stCondLst>
                          <p:childTnLst>
                            <p:par>
                              <p:cTn id="1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1" presetID="3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3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4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5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6" dur="10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7" fill="hold">
                          <p:stCondLst>
                            <p:cond delay="indefinite"/>
                          </p:stCondLst>
                          <p:childTnLst>
                            <p:par>
                              <p:cTn id="13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9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1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2" dur="500" fill="hold"/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3" dur="5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44" fill="hold">
                          <p:stCondLst>
                            <p:cond delay="indefinite"/>
                          </p:stCondLst>
                          <p:childTnLst>
                            <p:par>
                              <p:cTn id="1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46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8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9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0" fill="hold">
                          <p:stCondLst>
                            <p:cond delay="indefinite"/>
                          </p:stCondLst>
                          <p:childTnLst>
                            <p:par>
                              <p:cTn id="15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2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4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5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6" fill="hold">
                          <p:stCondLst>
                            <p:cond delay="indefinite"/>
                          </p:stCondLst>
                          <p:childTnLst>
                            <p:par>
                              <p:cTn id="15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8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0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1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2" dur="5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63" fill="hold">
                          <p:stCondLst>
                            <p:cond delay="indefinite"/>
                          </p:stCondLst>
                          <p:childTnLst>
                            <p:par>
                              <p:cTn id="16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65" presetID="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7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8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5" grpId="0"/>
          <p:bldP spid="2" grpId="0"/>
          <p:bldP spid="11" grpId="0"/>
          <p:bldP spid="12" grpId="0"/>
          <p:bldP spid="17" grpId="0"/>
          <p:bldP spid="18" grpId="0"/>
          <p:bldP spid="19" grpId="0"/>
          <p:bldP spid="32" grpId="0"/>
          <p:bldP spid="33" grpId="0"/>
          <p:bldP spid="34" grpId="0"/>
          <p:bldP spid="35" grpId="0"/>
          <p:bldP spid="36" grpId="0"/>
          <p:bldP spid="37" grpId="0"/>
          <p:bldP spid="39" grpId="0"/>
          <p:bldP spid="40" grpId="0"/>
          <p:bldP spid="41" grpId="0"/>
          <p:bldP spid="42" grpId="0"/>
          <p:bldP spid="43" grpId="0"/>
          <p:bldP spid="44" grpId="0"/>
          <p:bldP spid="45" grpId="0"/>
          <p:bldP spid="46" grpId="0"/>
          <p:bldP spid="47" grpId="0"/>
          <p:bldP spid="48" grpId="0"/>
          <p:bldP spid="26" grpId="0"/>
          <p:bldP spid="27" grpId="0"/>
          <p:bldP spid="28" grpId="0"/>
        </p:bldLst>
      </p:timing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221</Words>
  <Application>Microsoft Office PowerPoint</Application>
  <PresentationFormat>Grand écran</PresentationFormat>
  <Paragraphs>60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atmane</dc:creator>
  <cp:lastModifiedBy>atmane</cp:lastModifiedBy>
  <cp:revision>21</cp:revision>
  <dcterms:created xsi:type="dcterms:W3CDTF">2020-10-04T16:06:15Z</dcterms:created>
  <dcterms:modified xsi:type="dcterms:W3CDTF">2022-07-10T09:19:31Z</dcterms:modified>
</cp:coreProperties>
</file>